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0" r:id="rId5"/>
    <p:sldId id="259" r:id="rId6"/>
    <p:sldId id="260" r:id="rId7"/>
    <p:sldId id="261" r:id="rId8"/>
    <p:sldId id="273" r:id="rId9"/>
    <p:sldId id="274" r:id="rId10"/>
    <p:sldId id="275" r:id="rId11"/>
    <p:sldId id="276" r:id="rId12"/>
    <p:sldId id="267" r:id="rId13"/>
    <p:sldId id="262" r:id="rId14"/>
    <p:sldId id="27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2D0AB-73DC-9522-FBB5-F4695B3A0C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F25E4DA-0ABF-F9FF-0348-FF3C66F8D7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4C63746-D1CA-AAF1-B72B-A8529D01F6D2}"/>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5" name="Footer Placeholder 4">
            <a:extLst>
              <a:ext uri="{FF2B5EF4-FFF2-40B4-BE49-F238E27FC236}">
                <a16:creationId xmlns:a16="http://schemas.microsoft.com/office/drawing/2014/main" id="{0D2A2147-3448-87FE-D275-117A510D9F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F2204AD-81CA-75DB-2B39-17B7AB82D82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99165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FD52D-BA9E-1D6A-E6FB-47AD22BBDCA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1474363-A563-59A4-D69D-29047C200A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0C358E5-469A-90D8-FC02-BC4A9111B003}"/>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5" name="Footer Placeholder 4">
            <a:extLst>
              <a:ext uri="{FF2B5EF4-FFF2-40B4-BE49-F238E27FC236}">
                <a16:creationId xmlns:a16="http://schemas.microsoft.com/office/drawing/2014/main" id="{AD81ED92-94C7-E87E-6AB9-7789C7C899C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EF7C3F4-124A-DC39-9647-ED29BE079CF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68646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D785E4-49B1-BC11-BE87-8E6AA5A620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E0A2BE6-E557-FEA4-1DB9-F08E82117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41CAD83-24A7-7F84-0EEF-3934032B81C1}"/>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5" name="Footer Placeholder 4">
            <a:extLst>
              <a:ext uri="{FF2B5EF4-FFF2-40B4-BE49-F238E27FC236}">
                <a16:creationId xmlns:a16="http://schemas.microsoft.com/office/drawing/2014/main" id="{7ADB31D9-E351-F909-1391-CCD47F8FCB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76398E6-379C-1082-F5C4-3DA583BBFC0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765813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4A2B-F33C-A96A-F905-671DFC1F514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331B981-8FD6-3BE8-4477-CFD6AF133D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0A68935-2210-B3DF-2156-F180E06B322A}"/>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5" name="Footer Placeholder 4">
            <a:extLst>
              <a:ext uri="{FF2B5EF4-FFF2-40B4-BE49-F238E27FC236}">
                <a16:creationId xmlns:a16="http://schemas.microsoft.com/office/drawing/2014/main" id="{62F570A0-120F-511E-8C33-CCD677767B8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2C0167-169E-413F-1130-B29A5DCDDBD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31543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6F11-F3F5-6D69-A1CC-10B5D87407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8BD89BF-1438-E33F-01DF-9333E8E38F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B8896-3440-1FBA-4879-2C6BC81E7DA9}"/>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5" name="Footer Placeholder 4">
            <a:extLst>
              <a:ext uri="{FF2B5EF4-FFF2-40B4-BE49-F238E27FC236}">
                <a16:creationId xmlns:a16="http://schemas.microsoft.com/office/drawing/2014/main" id="{CEBD2066-BE33-69BA-87D3-BDF47E695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6C97B38-D93E-2BD2-99F0-467024E52916}"/>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9959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D6B15-1E00-2121-492E-009A9194C5E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700B474-128A-85FC-5531-FCA9B1414C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587D37C-5961-00A8-CA37-179EEA9DF1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CD58A00-CC54-6AA0-3C46-0792C0458E47}"/>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6" name="Footer Placeholder 5">
            <a:extLst>
              <a:ext uri="{FF2B5EF4-FFF2-40B4-BE49-F238E27FC236}">
                <a16:creationId xmlns:a16="http://schemas.microsoft.com/office/drawing/2014/main" id="{AF0AFCFF-673B-94E7-8656-4CAFC700B87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2DACDCA-7A0C-C982-769E-FEBE13A4C0F4}"/>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75416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DF2BB-2541-0C82-8591-DB855A28DC7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D2982C1-420E-DF49-5C6A-0AE098DC02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91043-CDD9-2EC6-3775-C7CAFE3589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5FC5FDE-12AB-AEC0-F35C-8B190CE92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0E414A-E341-6E3D-854A-E083A4946C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0041041-2E9F-6BFB-FD6F-DEF398B4A63D}"/>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8" name="Footer Placeholder 7">
            <a:extLst>
              <a:ext uri="{FF2B5EF4-FFF2-40B4-BE49-F238E27FC236}">
                <a16:creationId xmlns:a16="http://schemas.microsoft.com/office/drawing/2014/main" id="{8DC65180-3784-C3DD-D34F-CD26487C5A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8DC5EE5-464B-67FA-520A-660803CE2365}"/>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44515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1BC51-A5E7-7D52-F291-C901A67FD2A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2DCA9EC-7B55-E028-D992-3224CC6B859F}"/>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4" name="Footer Placeholder 3">
            <a:extLst>
              <a:ext uri="{FF2B5EF4-FFF2-40B4-BE49-F238E27FC236}">
                <a16:creationId xmlns:a16="http://schemas.microsoft.com/office/drawing/2014/main" id="{D511C511-DF74-AA79-B900-60287F45788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02D9B6E-1997-59D2-EE52-E3ADD33B5241}"/>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06276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594DEF-19ED-D31B-D8D7-A142B07BC4E5}"/>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3" name="Footer Placeholder 2">
            <a:extLst>
              <a:ext uri="{FF2B5EF4-FFF2-40B4-BE49-F238E27FC236}">
                <a16:creationId xmlns:a16="http://schemas.microsoft.com/office/drawing/2014/main" id="{0D2451AC-B1ED-A9B0-4282-D03B1B4B177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9C68F19-05E5-1098-7F37-1185342FF087}"/>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434890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D787B-42F8-E985-3D05-FCA982BAF7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4490B7E-8D36-B82B-825E-E19D608A1C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5121F0C-2B92-4A44-797F-97ED47C0A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DFE0E-4B5E-16C4-0E1A-7ADF4C3502AB}"/>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6" name="Footer Placeholder 5">
            <a:extLst>
              <a:ext uri="{FF2B5EF4-FFF2-40B4-BE49-F238E27FC236}">
                <a16:creationId xmlns:a16="http://schemas.microsoft.com/office/drawing/2014/main" id="{3B199682-A874-7488-DB09-03A52EB43F2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0D99DAE-924C-C3B5-7720-F2DFDCF6CC4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03549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96DD6-01DE-775B-3D60-60000158F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8414463-8E6E-FEF7-9889-015EF30BB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9362053-5F11-F0C1-CF21-E64066700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41CE88-7C41-C38B-8DBE-AFD2C06A5ECC}"/>
              </a:ext>
            </a:extLst>
          </p:cNvPr>
          <p:cNvSpPr>
            <a:spLocks noGrp="1"/>
          </p:cNvSpPr>
          <p:nvPr>
            <p:ph type="dt" sz="half" idx="10"/>
          </p:nvPr>
        </p:nvSpPr>
        <p:spPr/>
        <p:txBody>
          <a:bodyPr/>
          <a:lstStyle/>
          <a:p>
            <a:fld id="{1E6A1C63-37C2-48D7-A381-A5D617DC616A}" type="datetimeFigureOut">
              <a:rPr lang="en-IN" smtClean="0"/>
              <a:t>23-01-2023</a:t>
            </a:fld>
            <a:endParaRPr lang="en-IN"/>
          </a:p>
        </p:txBody>
      </p:sp>
      <p:sp>
        <p:nvSpPr>
          <p:cNvPr id="6" name="Footer Placeholder 5">
            <a:extLst>
              <a:ext uri="{FF2B5EF4-FFF2-40B4-BE49-F238E27FC236}">
                <a16:creationId xmlns:a16="http://schemas.microsoft.com/office/drawing/2014/main" id="{B2A4ABCE-3C5C-00F3-136B-044601F1B08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693E077-3CB9-DB6C-2B01-2929E482F25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81000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C8E07F-A5C8-DED1-32C4-867633795D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C89240B-2AB2-8A61-7A3B-5027D3F881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F7FC45B-D73F-915E-9BBC-1DE953204E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A1C63-37C2-48D7-A381-A5D617DC616A}" type="datetimeFigureOut">
              <a:rPr lang="en-IN" smtClean="0"/>
              <a:t>23-01-2023</a:t>
            </a:fld>
            <a:endParaRPr lang="en-IN"/>
          </a:p>
        </p:txBody>
      </p:sp>
      <p:sp>
        <p:nvSpPr>
          <p:cNvPr id="5" name="Footer Placeholder 4">
            <a:extLst>
              <a:ext uri="{FF2B5EF4-FFF2-40B4-BE49-F238E27FC236}">
                <a16:creationId xmlns:a16="http://schemas.microsoft.com/office/drawing/2014/main" id="{7ADD0073-6025-2ED5-B357-F961CEC9A1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25174CF-CF67-28AE-BCD1-58E55D899A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2D457F-244E-4403-952A-7FECB477ABD5}" type="slidenum">
              <a:rPr lang="en-IN" smtClean="0"/>
              <a:t>‹#›</a:t>
            </a:fld>
            <a:endParaRPr lang="en-IN"/>
          </a:p>
        </p:txBody>
      </p:sp>
    </p:spTree>
    <p:extLst>
      <p:ext uri="{BB962C8B-B14F-4D97-AF65-F5344CB8AC3E}">
        <p14:creationId xmlns:p14="http://schemas.microsoft.com/office/powerpoint/2010/main" val="803344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8072E-A176-46C8-455D-922F46612CCC}"/>
              </a:ext>
            </a:extLst>
          </p:cNvPr>
          <p:cNvSpPr>
            <a:spLocks noGrp="1"/>
          </p:cNvSpPr>
          <p:nvPr>
            <p:ph type="ctrTitle"/>
          </p:nvPr>
        </p:nvSpPr>
        <p:spPr/>
        <p:txBody>
          <a:bodyPr>
            <a:normAutofit/>
          </a:bodyPr>
          <a:lstStyle/>
          <a:p>
            <a:r>
              <a:rPr lang="en-US" dirty="0">
                <a:latin typeface="Times New Roman" panose="02020603050405020304" pitchFamily="18" charset="0"/>
                <a:cs typeface="Times New Roman" panose="02020603050405020304" pitchFamily="18" charset="0"/>
              </a:rPr>
              <a:t>Fundamentals of Information Technology</a:t>
            </a:r>
            <a:endParaRPr lang="en-IN"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04634965-BBC1-7D84-28D8-0FBF6E350DE9}"/>
              </a:ext>
            </a:extLst>
          </p:cNvPr>
          <p:cNvSpPr>
            <a:spLocks noGrp="1"/>
          </p:cNvSpPr>
          <p:nvPr>
            <p:ph type="subTitle" idx="1"/>
          </p:nvPr>
        </p:nvSpPr>
        <p:spPr>
          <a:xfrm>
            <a:off x="1524000" y="3602037"/>
            <a:ext cx="9144000" cy="2133599"/>
          </a:xfrm>
        </p:spPr>
        <p:txBody>
          <a:bodyPr>
            <a:noAutofit/>
          </a:bodyPr>
          <a:lstStyle/>
          <a:p>
            <a:pPr algn="r"/>
            <a:r>
              <a:rPr lang="en-US" sz="6000" b="1" dirty="0">
                <a:latin typeface="Times New Roman" panose="02020603050405020304" pitchFamily="18" charset="0"/>
                <a:cs typeface="Times New Roman" panose="02020603050405020304" pitchFamily="18" charset="0"/>
              </a:rPr>
              <a:t>S.S.NACHIYA</a:t>
            </a:r>
          </a:p>
          <a:p>
            <a:pPr algn="r"/>
            <a:r>
              <a:rPr lang="en-US" sz="6000" b="1" dirty="0">
                <a:latin typeface="Times New Roman" panose="02020603050405020304" pitchFamily="18" charset="0"/>
                <a:cs typeface="Times New Roman" panose="02020603050405020304" pitchFamily="18" charset="0"/>
              </a:rPr>
              <a:t>DEPT., OF C.S.,</a:t>
            </a:r>
            <a:endParaRPr lang="en-I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0970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8295E5-E195-02E4-C11A-C1FCBBD86DB8}"/>
              </a:ext>
            </a:extLst>
          </p:cNvPr>
          <p:cNvSpPr>
            <a:spLocks noGrp="1"/>
          </p:cNvSpPr>
          <p:nvPr>
            <p:ph idx="1"/>
          </p:nvPr>
        </p:nvSpPr>
        <p:spPr>
          <a:xfrm>
            <a:off x="869063" y="676518"/>
            <a:ext cx="10384069" cy="8499973"/>
          </a:xfrm>
        </p:spPr>
        <p:txBody>
          <a:bodyPr/>
          <a:lstStyle/>
          <a:p>
            <a:pPr marL="0" indent="0">
              <a:buNone/>
            </a:pPr>
            <a:r>
              <a:rPr lang="en-IN" b="1" i="0" dirty="0">
                <a:solidFill>
                  <a:srgbClr val="333333"/>
                </a:solidFill>
                <a:effectLst/>
                <a:latin typeface="inter-bold"/>
              </a:rPr>
              <a:t>6. Spreadsheet Area</a:t>
            </a:r>
          </a:p>
          <a:p>
            <a:pPr algn="just"/>
            <a:r>
              <a:rPr lang="en-US" sz="2000" b="0" i="0" dirty="0">
                <a:solidFill>
                  <a:srgbClr val="333333"/>
                </a:solidFill>
                <a:effectLst/>
                <a:latin typeface="Times New Roman" panose="02020603050405020304" pitchFamily="18" charset="0"/>
                <a:cs typeface="Times New Roman" panose="02020603050405020304" pitchFamily="18" charset="0"/>
              </a:rPr>
              <a:t>By default, the work area is a grid. This is where we do the work. The combination of column and row forms a cell, i.e., a rectangular box.</a:t>
            </a:r>
          </a:p>
          <a:p>
            <a:pPr algn="just"/>
            <a:r>
              <a:rPr lang="en-US" sz="2000" b="0" i="0" dirty="0">
                <a:solidFill>
                  <a:srgbClr val="333333"/>
                </a:solidFill>
                <a:effectLst/>
                <a:latin typeface="Times New Roman" panose="02020603050405020304" pitchFamily="18" charset="0"/>
                <a:cs typeface="Times New Roman" panose="02020603050405020304" pitchFamily="18" charset="0"/>
              </a:rPr>
              <a:t>Each cell was identified by a unique cell address consisting of a column header followed by a row header. For the first cell, the column header is A, and the row header is 1, so the first cell address is A1.</a:t>
            </a:r>
          </a:p>
          <a:p>
            <a:pPr algn="just"/>
            <a:endParaRPr lang="en-US" sz="2000" dirty="0">
              <a:solidFill>
                <a:srgbClr val="333333"/>
              </a:solidFill>
              <a:latin typeface="Times New Roman" panose="02020603050405020304" pitchFamily="18" charset="0"/>
              <a:cs typeface="Times New Roman" panose="02020603050405020304" pitchFamily="18" charset="0"/>
            </a:endParaRPr>
          </a:p>
          <a:p>
            <a:pPr marL="0" indent="0" algn="just">
              <a:buNone/>
            </a:pPr>
            <a:endParaRPr lang="en-US" sz="2000" b="0" i="0" dirty="0">
              <a:solidFill>
                <a:srgbClr val="333333"/>
              </a:solidFill>
              <a:effectLst/>
              <a:latin typeface="Times New Roman" panose="02020603050405020304" pitchFamily="18" charset="0"/>
              <a:cs typeface="Times New Roman" panose="02020603050405020304" pitchFamily="18" charset="0"/>
            </a:endParaRPr>
          </a:p>
          <a:p>
            <a:pPr marL="0" indent="0">
              <a:buNone/>
            </a:pPr>
            <a:r>
              <a:rPr lang="en-IN" dirty="0"/>
              <a:t>   </a:t>
            </a:r>
          </a:p>
          <a:p>
            <a:pPr marL="0" indent="0">
              <a:buNone/>
            </a:pPr>
            <a:endParaRPr lang="en-IN" dirty="0"/>
          </a:p>
        </p:txBody>
      </p:sp>
      <p:pic>
        <p:nvPicPr>
          <p:cNvPr id="7175" name="Picture 7">
            <a:extLst>
              <a:ext uri="{FF2B5EF4-FFF2-40B4-BE49-F238E27FC236}">
                <a16:creationId xmlns:a16="http://schemas.microsoft.com/office/drawing/2014/main" id="{C4707DC0-2FC8-FF08-EF9E-36977F010A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6022" y="3103927"/>
            <a:ext cx="6147919" cy="3196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7853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4A62D2-48C4-9A7C-5022-FC050CD607D6}"/>
              </a:ext>
            </a:extLst>
          </p:cNvPr>
          <p:cNvSpPr>
            <a:spLocks noGrp="1"/>
          </p:cNvSpPr>
          <p:nvPr>
            <p:ph idx="1"/>
          </p:nvPr>
        </p:nvSpPr>
        <p:spPr>
          <a:xfrm>
            <a:off x="336678" y="427837"/>
            <a:ext cx="10636122" cy="19828785"/>
          </a:xfrm>
        </p:spPr>
        <p:txBody>
          <a:bodyPr/>
          <a:lstStyle/>
          <a:p>
            <a:pPr marL="0" indent="0" algn="just">
              <a:buNone/>
            </a:pPr>
            <a:r>
              <a:rPr lang="en-US" sz="2000" b="1" i="0" dirty="0">
                <a:solidFill>
                  <a:srgbClr val="333333"/>
                </a:solidFill>
                <a:effectLst/>
                <a:latin typeface="Times New Roman" panose="02020603050405020304" pitchFamily="18" charset="0"/>
                <a:cs typeface="Times New Roman" panose="02020603050405020304" pitchFamily="18" charset="0"/>
              </a:rPr>
              <a:t>7. Sheet Tabs</a:t>
            </a:r>
            <a:endParaRPr lang="en-US" sz="2000" b="0" i="0" dirty="0">
              <a:solidFill>
                <a:srgbClr val="333333"/>
              </a:solidFill>
              <a:effectLst/>
              <a:latin typeface="Times New Roman" panose="02020603050405020304" pitchFamily="18" charset="0"/>
              <a:cs typeface="Times New Roman" panose="02020603050405020304" pitchFamily="18" charset="0"/>
            </a:endParaRPr>
          </a:p>
          <a:p>
            <a:pPr algn="just"/>
            <a:r>
              <a:rPr lang="en-US" sz="2000" b="0" i="0" dirty="0">
                <a:solidFill>
                  <a:srgbClr val="333333"/>
                </a:solidFill>
                <a:effectLst/>
                <a:latin typeface="Times New Roman" panose="02020603050405020304" pitchFamily="18" charset="0"/>
                <a:cs typeface="Times New Roman" panose="02020603050405020304" pitchFamily="18" charset="0"/>
              </a:rPr>
              <a:t>This is where you can find the different sheets in your workbook. Each sheet gets its own tab, which you can name yourself. These can be useful to separate data so that one sheet doesn't get too vast.</a:t>
            </a:r>
          </a:p>
          <a:p>
            <a:pPr algn="just"/>
            <a:r>
              <a:rPr lang="en-US" sz="2000" b="0" i="0" dirty="0">
                <a:solidFill>
                  <a:srgbClr val="333333"/>
                </a:solidFill>
                <a:effectLst/>
                <a:latin typeface="Times New Roman" panose="02020603050405020304" pitchFamily="18" charset="0"/>
                <a:cs typeface="Times New Roman" panose="02020603050405020304" pitchFamily="18" charset="0"/>
              </a:rPr>
              <a:t>For example, you might have an annual budget, where each month is a column, and each row is a type of expense. Instead of keeping it every single year, you track it on one sheet and scroll horizontally. You can make each tab a different year containing 12 months only.</a:t>
            </a:r>
          </a:p>
          <a:p>
            <a:pPr marL="0" indent="0">
              <a:buNone/>
            </a:pPr>
            <a:endParaRPr lang="en-IN" dirty="0"/>
          </a:p>
          <a:p>
            <a:pPr marL="0" indent="0">
              <a:buNone/>
            </a:pPr>
            <a:endParaRPr lang="en-IN" dirty="0"/>
          </a:p>
          <a:p>
            <a:pPr marL="0" indent="0">
              <a:buNone/>
            </a:pPr>
            <a:endParaRPr lang="en-IN" dirty="0"/>
          </a:p>
          <a:p>
            <a:pPr marL="0" indent="0">
              <a:buNone/>
            </a:pPr>
            <a:endParaRPr lang="en-IN" dirty="0"/>
          </a:p>
        </p:txBody>
      </p:sp>
      <p:pic>
        <p:nvPicPr>
          <p:cNvPr id="8194" name="Picture 2">
            <a:extLst>
              <a:ext uri="{FF2B5EF4-FFF2-40B4-BE49-F238E27FC236}">
                <a16:creationId xmlns:a16="http://schemas.microsoft.com/office/drawing/2014/main" id="{45D9B3B8-581A-12FB-04CB-5F7E78A774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0371" y="3429000"/>
            <a:ext cx="5142452" cy="31571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8427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7CDD21-EFAC-8AC2-7DAA-C282F104D048}"/>
              </a:ext>
            </a:extLst>
          </p:cNvPr>
          <p:cNvSpPr>
            <a:spLocks noGrp="1"/>
          </p:cNvSpPr>
          <p:nvPr>
            <p:ph idx="1"/>
          </p:nvPr>
        </p:nvSpPr>
        <p:spPr>
          <a:xfrm>
            <a:off x="896923" y="740784"/>
            <a:ext cx="10515600" cy="5645426"/>
          </a:xfrm>
        </p:spPr>
        <p:txBody>
          <a:bodyPr>
            <a:normAutofit/>
          </a:bodyPr>
          <a:lstStyle/>
          <a:p>
            <a:pPr marL="0" indent="0" algn="l">
              <a:buNone/>
            </a:pPr>
            <a:r>
              <a:rPr lang="en-US" sz="2000" b="1" i="0" dirty="0">
                <a:effectLst/>
                <a:latin typeface="Times New Roman" panose="02020603050405020304" pitchFamily="18" charset="0"/>
                <a:cs typeface="Times New Roman" panose="02020603050405020304" pitchFamily="18" charset="0"/>
              </a:rPr>
              <a:t>How to Create Spreadsheet in Excel?</a:t>
            </a:r>
          </a:p>
          <a:p>
            <a:pPr algn="l"/>
            <a:r>
              <a:rPr lang="en-US" sz="2000" b="1" i="0" dirty="0">
                <a:effectLst/>
                <a:latin typeface="Times New Roman" panose="02020603050405020304" pitchFamily="18" charset="0"/>
                <a:cs typeface="Times New Roman" panose="02020603050405020304" pitchFamily="18" charset="0"/>
              </a:rPr>
              <a:t>Step 1:</a:t>
            </a:r>
            <a:r>
              <a:rPr lang="en-US" sz="2000" b="0" i="0" dirty="0">
                <a:effectLst/>
                <a:latin typeface="Times New Roman" panose="02020603050405020304" pitchFamily="18" charset="0"/>
                <a:cs typeface="Times New Roman" panose="02020603050405020304" pitchFamily="18" charset="0"/>
              </a:rPr>
              <a:t> Open MS Excel.</a:t>
            </a:r>
          </a:p>
          <a:p>
            <a:pPr algn="l"/>
            <a:r>
              <a:rPr lang="en-US" sz="2000" b="1" i="0" dirty="0">
                <a:effectLst/>
                <a:latin typeface="Times New Roman" panose="02020603050405020304" pitchFamily="18" charset="0"/>
                <a:cs typeface="Times New Roman" panose="02020603050405020304" pitchFamily="18" charset="0"/>
              </a:rPr>
              <a:t>Step 2: </a:t>
            </a:r>
            <a:r>
              <a:rPr lang="en-US" sz="2000" b="0" i="0" dirty="0">
                <a:effectLst/>
                <a:latin typeface="Times New Roman" panose="02020603050405020304" pitchFamily="18" charset="0"/>
                <a:cs typeface="Times New Roman" panose="02020603050405020304" pitchFamily="18" charset="0"/>
              </a:rPr>
              <a:t>Go to Menu and select New &gt;&gt; click on the Blank workbook to create a simple worksheet.</a:t>
            </a:r>
          </a:p>
          <a:p>
            <a:pPr algn="l"/>
            <a:r>
              <a:rPr lang="en-US" sz="2000" b="1" i="0" dirty="0">
                <a:effectLst/>
                <a:latin typeface="Times New Roman" panose="02020603050405020304" pitchFamily="18" charset="0"/>
                <a:cs typeface="Times New Roman" panose="02020603050405020304" pitchFamily="18" charset="0"/>
              </a:rPr>
              <a:t>OR – </a:t>
            </a:r>
            <a:r>
              <a:rPr lang="en-US" sz="2000" b="0" i="0" dirty="0">
                <a:effectLst/>
                <a:latin typeface="Times New Roman" panose="02020603050405020304" pitchFamily="18" charset="0"/>
                <a:cs typeface="Times New Roman" panose="02020603050405020304" pitchFamily="18" charset="0"/>
              </a:rPr>
              <a:t>Press Ctrl + N: To create a new spreadsheet.</a:t>
            </a:r>
          </a:p>
          <a:p>
            <a:pPr marL="0" indent="0">
              <a:buNone/>
            </a:pPr>
            <a:br>
              <a:rPr lang="en-US" dirty="0"/>
            </a:br>
            <a:r>
              <a:rPr lang="en-US" sz="2000" b="1" i="0" dirty="0">
                <a:effectLst/>
                <a:latin typeface="Times New Roman" panose="02020603050405020304" pitchFamily="18" charset="0"/>
                <a:cs typeface="Times New Roman" panose="02020603050405020304" pitchFamily="18" charset="0"/>
              </a:rPr>
              <a:t>Step 3: </a:t>
            </a:r>
            <a:r>
              <a:rPr lang="en-US" sz="2000" b="0" i="0" dirty="0">
                <a:effectLst/>
                <a:latin typeface="Times New Roman" panose="02020603050405020304" pitchFamily="18" charset="0"/>
                <a:cs typeface="Times New Roman" panose="02020603050405020304" pitchFamily="18" charset="0"/>
              </a:rPr>
              <a:t>By default, Sheet1 will be created as a worksheet in the spreadsheet. The name of the spreadsheet will be given as Book1 if you are opening it for the first time.</a:t>
            </a:r>
          </a:p>
          <a:p>
            <a:pPr marL="0" indent="0" algn="l">
              <a:buNone/>
            </a:pPr>
            <a:endParaRPr lang="en-US" sz="1400" b="0" i="0" dirty="0">
              <a:solidFill>
                <a:srgbClr val="1E1E1E"/>
              </a:solidFill>
              <a:effectLst/>
              <a:latin typeface="Segoe UI Light" panose="020B0502040204020203" pitchFamily="34" charset="0"/>
            </a:endParaRPr>
          </a:p>
          <a:p>
            <a:pPr marL="0" indent="0" algn="l">
              <a:buNone/>
            </a:pPr>
            <a:r>
              <a:rPr lang="en-US" sz="2000" b="0" i="0" dirty="0">
                <a:solidFill>
                  <a:srgbClr val="1E1E1E"/>
                </a:solidFill>
                <a:effectLst/>
                <a:latin typeface="Times New Roman" panose="02020603050405020304" pitchFamily="18" charset="0"/>
                <a:cs typeface="Times New Roman" panose="02020603050405020304" pitchFamily="18" charset="0"/>
              </a:rPr>
              <a:t>Create a workbook from a template</a:t>
            </a:r>
          </a:p>
          <a:p>
            <a:pPr algn="l">
              <a:buFont typeface="+mj-lt"/>
              <a:buAutoNum type="arabicPeriod"/>
            </a:pPr>
            <a:r>
              <a:rPr lang="en-US" sz="2000" b="0" i="0" dirty="0">
                <a:solidFill>
                  <a:srgbClr val="1E1E1E"/>
                </a:solidFill>
                <a:effectLst/>
                <a:latin typeface="Times New Roman" panose="02020603050405020304" pitchFamily="18" charset="0"/>
                <a:cs typeface="Times New Roman" panose="02020603050405020304" pitchFamily="18" charset="0"/>
              </a:rPr>
              <a:t>Select </a:t>
            </a:r>
            <a:r>
              <a:rPr lang="en-US" sz="2000" b="1" i="0" dirty="0">
                <a:solidFill>
                  <a:srgbClr val="1E1E1E"/>
                </a:solidFill>
                <a:effectLst/>
                <a:latin typeface="Times New Roman" panose="02020603050405020304" pitchFamily="18" charset="0"/>
                <a:cs typeface="Times New Roman" panose="02020603050405020304" pitchFamily="18" charset="0"/>
              </a:rPr>
              <a:t>File</a:t>
            </a:r>
            <a:r>
              <a:rPr lang="en-US" sz="2000" b="0" i="0" dirty="0">
                <a:solidFill>
                  <a:srgbClr val="1E1E1E"/>
                </a:solidFill>
                <a:effectLst/>
                <a:latin typeface="Times New Roman" panose="02020603050405020304" pitchFamily="18" charset="0"/>
                <a:cs typeface="Times New Roman" panose="02020603050405020304" pitchFamily="18" charset="0"/>
              </a:rPr>
              <a:t> &gt; </a:t>
            </a:r>
            <a:r>
              <a:rPr lang="en-US" sz="2000" b="1" i="0" dirty="0">
                <a:solidFill>
                  <a:srgbClr val="1E1E1E"/>
                </a:solidFill>
                <a:effectLst/>
                <a:latin typeface="Times New Roman" panose="02020603050405020304" pitchFamily="18" charset="0"/>
                <a:cs typeface="Times New Roman" panose="02020603050405020304" pitchFamily="18" charset="0"/>
              </a:rPr>
              <a:t>New</a:t>
            </a:r>
            <a:r>
              <a:rPr lang="en-US" sz="2000" b="0" i="0" dirty="0">
                <a:solidFill>
                  <a:srgbClr val="1E1E1E"/>
                </a:solidFill>
                <a:effectLst/>
                <a:latin typeface="Times New Roman" panose="02020603050405020304" pitchFamily="18" charset="0"/>
                <a:cs typeface="Times New Roman" panose="02020603050405020304" pitchFamily="18" charset="0"/>
              </a:rPr>
              <a:t>.</a:t>
            </a:r>
          </a:p>
          <a:p>
            <a:pPr algn="l">
              <a:buFont typeface="+mj-lt"/>
              <a:buAutoNum type="arabicPeriod"/>
            </a:pPr>
            <a:r>
              <a:rPr lang="en-US" sz="2000" b="0" i="0" dirty="0">
                <a:solidFill>
                  <a:srgbClr val="1E1E1E"/>
                </a:solidFill>
                <a:effectLst/>
                <a:latin typeface="Times New Roman" panose="02020603050405020304" pitchFamily="18" charset="0"/>
                <a:cs typeface="Times New Roman" panose="02020603050405020304" pitchFamily="18" charset="0"/>
              </a:rPr>
              <a:t>Double-click a template.</a:t>
            </a:r>
          </a:p>
          <a:p>
            <a:pPr algn="l">
              <a:buFont typeface="+mj-lt"/>
              <a:buAutoNum type="arabicPeriod"/>
            </a:pPr>
            <a:r>
              <a:rPr lang="en-US" sz="2000" b="0" i="0" dirty="0">
                <a:solidFill>
                  <a:srgbClr val="1E1E1E"/>
                </a:solidFill>
                <a:effectLst/>
                <a:latin typeface="Times New Roman" panose="02020603050405020304" pitchFamily="18" charset="0"/>
                <a:cs typeface="Times New Roman" panose="02020603050405020304" pitchFamily="18" charset="0"/>
              </a:rPr>
              <a:t>Click and start typing.</a:t>
            </a:r>
          </a:p>
          <a:p>
            <a:pPr marL="0" indent="0">
              <a:buNone/>
            </a:pPr>
            <a:endParaRPr lang="en-IN" sz="2000" dirty="0">
              <a:latin typeface="Times New Roman" panose="02020603050405020304" pitchFamily="18" charset="0"/>
              <a:cs typeface="Times New Roman" panose="02020603050405020304" pitchFamily="18" charset="0"/>
            </a:endParaRPr>
          </a:p>
        </p:txBody>
      </p:sp>
      <p:sp>
        <p:nvSpPr>
          <p:cNvPr id="2" name="AutoShape 2" descr="spreadsheet in excel example 1.1">
            <a:extLst>
              <a:ext uri="{FF2B5EF4-FFF2-40B4-BE49-F238E27FC236}">
                <a16:creationId xmlns:a16="http://schemas.microsoft.com/office/drawing/2014/main" id="{47BC076B-ED33-7246-73F6-067CF80F608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Tree>
    <p:extLst>
      <p:ext uri="{BB962C8B-B14F-4D97-AF65-F5344CB8AC3E}">
        <p14:creationId xmlns:p14="http://schemas.microsoft.com/office/powerpoint/2010/main" val="332401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ow to Make an Excel Sheet">
            <a:extLst>
              <a:ext uri="{FF2B5EF4-FFF2-40B4-BE49-F238E27FC236}">
                <a16:creationId xmlns:a16="http://schemas.microsoft.com/office/drawing/2014/main" id="{D8E851FF-1394-F954-B86B-00EE49D9D97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38525" y="1384183"/>
            <a:ext cx="7134050" cy="423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136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9EE482-4C9E-E814-9B23-B6B43D72DE52}"/>
              </a:ext>
            </a:extLst>
          </p:cNvPr>
          <p:cNvSpPr>
            <a:spLocks noGrp="1"/>
          </p:cNvSpPr>
          <p:nvPr>
            <p:ph idx="1"/>
          </p:nvPr>
        </p:nvSpPr>
        <p:spPr>
          <a:xfrm>
            <a:off x="838200" y="562062"/>
            <a:ext cx="8859473" cy="5614901"/>
          </a:xfrm>
        </p:spPr>
        <p:txBody>
          <a:bodyPr/>
          <a:lstStyle/>
          <a:p>
            <a:pPr marL="0" indent="0" algn="just">
              <a:buNone/>
            </a:pPr>
            <a:r>
              <a:rPr lang="en-US" sz="2000" b="1" i="0" dirty="0">
                <a:solidFill>
                  <a:srgbClr val="333333"/>
                </a:solidFill>
                <a:effectLst/>
                <a:latin typeface="Times New Roman" panose="02020603050405020304" pitchFamily="18" charset="0"/>
                <a:cs typeface="Times New Roman" panose="02020603050405020304" pitchFamily="18" charset="0"/>
              </a:rPr>
              <a:t>Or you can use the shortcut key,</a:t>
            </a:r>
            <a:r>
              <a:rPr lang="en-US" sz="2000" b="0" i="0" dirty="0">
                <a:solidFill>
                  <a:srgbClr val="333333"/>
                </a:solidFill>
                <a:effectLst/>
                <a:latin typeface="Times New Roman" panose="02020603050405020304" pitchFamily="18" charset="0"/>
                <a:cs typeface="Times New Roman" panose="02020603050405020304" pitchFamily="18" charset="0"/>
              </a:rPr>
              <a:t> press Ctrl + N to create a new workbook or Spreadsheet.</a:t>
            </a:r>
          </a:p>
          <a:p>
            <a:pPr algn="just"/>
            <a:r>
              <a:rPr lang="en-US" sz="2000" b="1" i="0" dirty="0">
                <a:solidFill>
                  <a:srgbClr val="333333"/>
                </a:solidFill>
                <a:effectLst/>
                <a:latin typeface="Times New Roman" panose="02020603050405020304" pitchFamily="18" charset="0"/>
                <a:cs typeface="Times New Roman" panose="02020603050405020304" pitchFamily="18" charset="0"/>
              </a:rPr>
              <a:t>Step 4:</a:t>
            </a:r>
            <a:r>
              <a:rPr lang="en-US" sz="2000" b="0" i="0" dirty="0">
                <a:solidFill>
                  <a:srgbClr val="333333"/>
                </a:solidFill>
                <a:effectLst/>
                <a:latin typeface="Times New Roman" panose="02020603050405020304" pitchFamily="18" charset="0"/>
                <a:cs typeface="Times New Roman" panose="02020603050405020304" pitchFamily="18" charset="0"/>
              </a:rPr>
              <a:t> A workbook is the name of the document that contains your spreadsheets.</a:t>
            </a:r>
          </a:p>
          <a:p>
            <a:pPr algn="just"/>
            <a:r>
              <a:rPr lang="en-US" sz="2000" b="1" i="0" dirty="0">
                <a:solidFill>
                  <a:srgbClr val="333333"/>
                </a:solidFill>
                <a:effectLst/>
                <a:latin typeface="Times New Roman" panose="02020603050405020304" pitchFamily="18" charset="0"/>
                <a:cs typeface="Times New Roman" panose="02020603050405020304" pitchFamily="18" charset="0"/>
              </a:rPr>
              <a:t>Step 5:</a:t>
            </a:r>
            <a:r>
              <a:rPr lang="en-US" sz="2000" b="0" i="0" dirty="0">
                <a:solidFill>
                  <a:srgbClr val="333333"/>
                </a:solidFill>
                <a:effectLst/>
                <a:latin typeface="Times New Roman" panose="02020603050405020304" pitchFamily="18" charset="0"/>
                <a:cs typeface="Times New Roman" panose="02020603050405020304" pitchFamily="18" charset="0"/>
              </a:rPr>
              <a:t> This creates a blank spreadsheet called </a:t>
            </a:r>
            <a:r>
              <a:rPr lang="en-US" sz="2000" b="1" i="0" dirty="0">
                <a:solidFill>
                  <a:srgbClr val="333333"/>
                </a:solidFill>
                <a:effectLst/>
                <a:latin typeface="Times New Roman" panose="02020603050405020304" pitchFamily="18" charset="0"/>
                <a:cs typeface="Times New Roman" panose="02020603050405020304" pitchFamily="18" charset="0"/>
              </a:rPr>
              <a:t>Sheet1</a:t>
            </a:r>
            <a:r>
              <a:rPr lang="en-US" sz="2000" b="0" i="0" dirty="0">
                <a:solidFill>
                  <a:srgbClr val="333333"/>
                </a:solidFill>
                <a:effectLst/>
                <a:latin typeface="Times New Roman" panose="02020603050405020304" pitchFamily="18" charset="0"/>
                <a:cs typeface="Times New Roman" panose="02020603050405020304" pitchFamily="18" charset="0"/>
              </a:rPr>
              <a:t>, which you'll see on the tab at the bottom of the sheet.</a:t>
            </a:r>
          </a:p>
          <a:p>
            <a:pPr marL="0" indent="0">
              <a:buNone/>
            </a:pPr>
            <a:endParaRPr lang="en-IN" dirty="0"/>
          </a:p>
          <a:p>
            <a:pPr marL="0" indent="0">
              <a:buNone/>
            </a:pPr>
            <a:endParaRPr lang="en-IN" dirty="0"/>
          </a:p>
          <a:p>
            <a:pPr marL="0" indent="0">
              <a:buNone/>
            </a:pPr>
            <a:endParaRPr lang="en-IN" dirty="0"/>
          </a:p>
        </p:txBody>
      </p:sp>
      <p:pic>
        <p:nvPicPr>
          <p:cNvPr id="2052" name="Picture 4">
            <a:extLst>
              <a:ext uri="{FF2B5EF4-FFF2-40B4-BE49-F238E27FC236}">
                <a16:creationId xmlns:a16="http://schemas.microsoft.com/office/drawing/2014/main" id="{69D4A3E5-3405-DAD6-574C-2E6B8E2FA9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6172" y="2450404"/>
            <a:ext cx="5919656" cy="37265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7196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02EEA-9A34-86A6-5B83-8720C4D83924}"/>
              </a:ext>
            </a:extLst>
          </p:cNvPr>
          <p:cNvSpPr>
            <a:spLocks noGrp="1"/>
          </p:cNvSpPr>
          <p:nvPr>
            <p:ph type="title"/>
          </p:nvPr>
        </p:nvSpPr>
        <p:spPr>
          <a:xfrm>
            <a:off x="1061948" y="-235974"/>
            <a:ext cx="10515600" cy="1325563"/>
          </a:xfrm>
        </p:spPr>
        <p:txBody>
          <a:bodyPr>
            <a:normAutofit/>
          </a:bodyPr>
          <a:lstStyle/>
          <a:p>
            <a:pPr algn="ctr"/>
            <a:r>
              <a:rPr lang="en-US" sz="2800" b="1" dirty="0">
                <a:latin typeface="Times New Roman" panose="02020603050405020304" pitchFamily="18" charset="0"/>
                <a:cs typeface="Times New Roman" panose="02020603050405020304" pitchFamily="18" charset="0"/>
              </a:rPr>
              <a:t>Spreadsheets</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98A2DEF-A328-4E4F-3E54-CDDF7296E40F}"/>
              </a:ext>
            </a:extLst>
          </p:cNvPr>
          <p:cNvSpPr>
            <a:spLocks noGrp="1"/>
          </p:cNvSpPr>
          <p:nvPr>
            <p:ph idx="1"/>
          </p:nvPr>
        </p:nvSpPr>
        <p:spPr>
          <a:xfrm>
            <a:off x="1285698" y="791036"/>
            <a:ext cx="10068099" cy="6066964"/>
          </a:xfrm>
        </p:spPr>
        <p:txBody>
          <a:bodyPr>
            <a:noAutofit/>
          </a:bodyPr>
          <a:lstStyle/>
          <a:p>
            <a:pPr marL="0" indent="0">
              <a:lnSpc>
                <a:spcPct val="160000"/>
              </a:lnSpc>
              <a:spcAft>
                <a:spcPts val="800"/>
              </a:spcAft>
              <a:buNone/>
            </a:pPr>
            <a:r>
              <a:rPr lang="en-US" sz="2000" dirty="0">
                <a:latin typeface="Times New Roman" panose="02020603050405020304" pitchFamily="18" charset="0"/>
                <a:cs typeface="Times New Roman" panose="02020603050405020304" pitchFamily="18" charset="0"/>
              </a:rPr>
              <a:t>A </a:t>
            </a:r>
            <a:r>
              <a:rPr lang="en-US" sz="2000" b="1" dirty="0">
                <a:latin typeface="Times New Roman" panose="02020603050405020304" pitchFamily="18" charset="0"/>
                <a:cs typeface="Times New Roman" panose="02020603050405020304" pitchFamily="18" charset="0"/>
              </a:rPr>
              <a:t>spreadsheet</a:t>
            </a:r>
            <a:r>
              <a:rPr lang="en-US" sz="2000" dirty="0">
                <a:latin typeface="Times New Roman" panose="02020603050405020304" pitchFamily="18" charset="0"/>
                <a:cs typeface="Times New Roman" panose="02020603050405020304" pitchFamily="18" charset="0"/>
              </a:rPr>
              <a:t> or </a:t>
            </a:r>
            <a:r>
              <a:rPr lang="en-US" sz="2000" b="1" dirty="0">
                <a:latin typeface="Times New Roman" panose="02020603050405020304" pitchFamily="18" charset="0"/>
                <a:cs typeface="Times New Roman" panose="02020603050405020304" pitchFamily="18" charset="0"/>
              </a:rPr>
              <a:t>worksheet</a:t>
            </a:r>
            <a:r>
              <a:rPr lang="en-US" sz="2000" dirty="0">
                <a:latin typeface="Times New Roman" panose="02020603050405020304" pitchFamily="18" charset="0"/>
                <a:cs typeface="Times New Roman" panose="02020603050405020304" pitchFamily="18" charset="0"/>
              </a:rPr>
              <a:t> is a file made of rows and columns that help sort, organize, and arrange data efficiently, and calculate numerical data.</a:t>
            </a:r>
          </a:p>
          <a:p>
            <a:pPr marL="0" indent="0">
              <a:lnSpc>
                <a:spcPct val="160000"/>
              </a:lnSpc>
              <a:spcAft>
                <a:spcPts val="800"/>
              </a:spcAft>
              <a:buNone/>
            </a:pPr>
            <a:r>
              <a:rPr lang="en-US" sz="2000" dirty="0"/>
              <a:t>A collection of spreadsheets is known as a workbook. Every Excel file is called a workbook.</a:t>
            </a:r>
            <a:endParaRPr lang="en-US" sz="2000" dirty="0">
              <a:latin typeface="Times New Roman" panose="02020603050405020304" pitchFamily="18" charset="0"/>
              <a:cs typeface="Times New Roman" panose="02020603050405020304" pitchFamily="18" charset="0"/>
            </a:endParaRPr>
          </a:p>
          <a:p>
            <a:pPr marL="0" indent="0">
              <a:lnSpc>
                <a:spcPct val="160000"/>
              </a:lnSpc>
              <a:buNone/>
            </a:pP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Typical Uses For Spreadsheets</a:t>
            </a:r>
            <a:r>
              <a:rPr lang="en-US" sz="2000" dirty="0">
                <a:latin typeface="Times New Roman" panose="02020603050405020304" pitchFamily="18" charset="0"/>
                <a:cs typeface="Times New Roman" panose="02020603050405020304" pitchFamily="18" charset="0"/>
              </a:rPr>
              <a:t>:</a:t>
            </a:r>
          </a:p>
          <a:p>
            <a:pPr marL="0" indent="0">
              <a:lnSpc>
                <a:spcPct val="160000"/>
              </a:lnSpc>
              <a:buNone/>
            </a:pPr>
            <a:r>
              <a:rPr lang="en-US" sz="2000" dirty="0">
                <a:latin typeface="Times New Roman" panose="02020603050405020304" pitchFamily="18" charset="0"/>
                <a:cs typeface="Times New Roman" panose="02020603050405020304" pitchFamily="18" charset="0"/>
              </a:rPr>
              <a:t>~ Budgets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Financial/Accounting Reports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Taxes</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Students' Grades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Columns of Text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Graphs</a:t>
            </a:r>
            <a:br>
              <a:rPr lang="en-US" sz="2000" dirty="0">
                <a:latin typeface="Times New Roman" panose="02020603050405020304" pitchFamily="18" charset="0"/>
                <a:cs typeface="Times New Roman" panose="02020603050405020304" pitchFamily="18" charset="0"/>
              </a:rPr>
            </a:b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672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D79FFD-0DE9-A98F-944E-6176070B20BE}"/>
              </a:ext>
            </a:extLst>
          </p:cNvPr>
          <p:cNvSpPr>
            <a:spLocks noGrp="1"/>
          </p:cNvSpPr>
          <p:nvPr>
            <p:ph idx="1"/>
          </p:nvPr>
        </p:nvSpPr>
        <p:spPr>
          <a:xfrm>
            <a:off x="838200" y="397564"/>
            <a:ext cx="10515600" cy="6308035"/>
          </a:xfrm>
        </p:spPr>
        <p:txBody>
          <a:bodyPr>
            <a:normAutofit/>
          </a:bodyPr>
          <a:lstStyle/>
          <a:p>
            <a:pPr marL="0" indent="0" fontAlgn="base">
              <a:buNone/>
            </a:pPr>
            <a:r>
              <a:rPr lang="en-US" sz="3400" b="1" dirty="0">
                <a:solidFill>
                  <a:srgbClr val="000000"/>
                </a:solidFill>
                <a:effectLst/>
                <a:latin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Components of Spreadsheets</a:t>
            </a:r>
          </a:p>
          <a:p>
            <a:pPr fontAlgn="base"/>
            <a:r>
              <a:rPr lang="en-US" sz="2000" dirty="0">
                <a:latin typeface="Times New Roman" panose="02020603050405020304" pitchFamily="18" charset="0"/>
                <a:cs typeface="Times New Roman" panose="02020603050405020304" pitchFamily="18" charset="0"/>
              </a:rPr>
              <a:t>The basic components of spreadsheets are:</a:t>
            </a:r>
          </a:p>
          <a:p>
            <a:pPr fontAlgn="base"/>
            <a:endParaRPr lang="en-US" sz="2000" dirty="0">
              <a:latin typeface="Times New Roman" panose="02020603050405020304" pitchFamily="18" charset="0"/>
              <a:cs typeface="Times New Roman" panose="02020603050405020304" pitchFamily="18" charset="0"/>
            </a:endParaRPr>
          </a:p>
          <a:p>
            <a:pPr marL="0" indent="0" fontAlgn="base">
              <a:buNone/>
            </a:pPr>
            <a:r>
              <a:rPr lang="en-US" sz="2000" dirty="0">
                <a:latin typeface="Times New Roman" panose="02020603050405020304" pitchFamily="18" charset="0"/>
                <a:cs typeface="Times New Roman" panose="02020603050405020304" pitchFamily="18" charset="0"/>
              </a:rPr>
              <a:t>                                                      </a:t>
            </a:r>
          </a:p>
        </p:txBody>
      </p:sp>
      <p:pic>
        <p:nvPicPr>
          <p:cNvPr id="1026" name="Picture 2">
            <a:extLst>
              <a:ext uri="{FF2B5EF4-FFF2-40B4-BE49-F238E27FC236}">
                <a16:creationId xmlns:a16="http://schemas.microsoft.com/office/drawing/2014/main" id="{18AB353D-290A-DD85-9B16-C620BE5752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9225" y="1602297"/>
            <a:ext cx="8270059" cy="43174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7836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8A2DEF-A328-4E4F-3E54-CDDF7296E40F}"/>
              </a:ext>
            </a:extLst>
          </p:cNvPr>
          <p:cNvSpPr>
            <a:spLocks noGrp="1"/>
          </p:cNvSpPr>
          <p:nvPr>
            <p:ph idx="1"/>
          </p:nvPr>
        </p:nvSpPr>
        <p:spPr>
          <a:xfrm>
            <a:off x="1329943" y="0"/>
            <a:ext cx="10068099" cy="6415549"/>
          </a:xfrm>
        </p:spPr>
        <p:txBody>
          <a:bodyPr>
            <a:noAutofit/>
          </a:bodyPr>
          <a:lstStyle/>
          <a:p>
            <a:pPr marL="0" indent="0">
              <a:lnSpc>
                <a:spcPct val="160000"/>
              </a:lnSpc>
              <a:spcAft>
                <a:spcPts val="800"/>
              </a:spcAft>
              <a:buNone/>
            </a:pPr>
            <a:r>
              <a:rPr lang="en-US" sz="2000" b="1" dirty="0"/>
              <a:t>Feature of spreadsheet</a:t>
            </a:r>
          </a:p>
          <a:p>
            <a:pPr marL="0" indent="0">
              <a:lnSpc>
                <a:spcPct val="160000"/>
              </a:lnSpc>
              <a:spcAft>
                <a:spcPts val="800"/>
              </a:spcAft>
              <a:buNone/>
            </a:pPr>
            <a:r>
              <a:rPr lang="en-US" sz="2000" b="1" dirty="0">
                <a:latin typeface="Times New Roman" panose="02020603050405020304" pitchFamily="18" charset="0"/>
                <a:cs typeface="Times New Roman" panose="02020603050405020304" pitchFamily="18" charset="0"/>
              </a:rPr>
              <a:t>1. Rows and columns: </a:t>
            </a:r>
            <a:r>
              <a:rPr lang="en-US" sz="2000" dirty="0">
                <a:latin typeface="Times New Roman" panose="02020603050405020304" pitchFamily="18" charset="0"/>
                <a:cs typeface="Times New Roman" panose="02020603050405020304" pitchFamily="18" charset="0"/>
              </a:rPr>
              <a:t>Rows and columns are two distinct features in a spreadsheet that come together to make a cell, a range, or a table. In general, columns are the vertical portion of an excel worksheet, and there can be 256 of them in a worksheet, whereas rows are the horizontal portion, and there can be 1048576 of them.</a:t>
            </a:r>
            <a:endParaRPr lang="en-IN" sz="2000" dirty="0">
              <a:latin typeface="Times New Roman" panose="02020603050405020304" pitchFamily="18" charset="0"/>
              <a:cs typeface="Times New Roman" panose="02020603050405020304" pitchFamily="18" charset="0"/>
            </a:endParaRPr>
          </a:p>
        </p:txBody>
      </p:sp>
      <p:pic>
        <p:nvPicPr>
          <p:cNvPr id="1026" name="Picture 2" descr="https://media.geeksforgeeks.org/wp-content/uploads/20210908105440/rowsandcolumn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5781" y="2819706"/>
            <a:ext cx="8185354" cy="3890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5415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4E05F0-ECE6-F12C-C236-89DE417FD1A1}"/>
              </a:ext>
            </a:extLst>
          </p:cNvPr>
          <p:cNvSpPr>
            <a:spLocks noGrp="1"/>
          </p:cNvSpPr>
          <p:nvPr>
            <p:ph idx="1"/>
          </p:nvPr>
        </p:nvSpPr>
        <p:spPr>
          <a:xfrm>
            <a:off x="838200" y="368710"/>
            <a:ext cx="10515600" cy="6282813"/>
          </a:xfrm>
        </p:spPr>
        <p:txBody>
          <a:bodyPr>
            <a:normAutofit/>
          </a:bodyPr>
          <a:lstStyle/>
          <a:p>
            <a:pPr marL="0" indent="0">
              <a:buNone/>
            </a:pPr>
            <a:r>
              <a:rPr lang="en-US" b="1" dirty="0"/>
              <a:t>2. Formulas:</a:t>
            </a:r>
            <a:r>
              <a:rPr lang="en-US" dirty="0"/>
              <a:t> </a:t>
            </a:r>
          </a:p>
          <a:p>
            <a:pPr marL="0" indent="0">
              <a:buNone/>
            </a:pPr>
            <a:r>
              <a:rPr lang="en-US" sz="2000" dirty="0">
                <a:latin typeface="Times New Roman" panose="02020603050405020304" pitchFamily="18" charset="0"/>
                <a:cs typeface="Times New Roman" panose="02020603050405020304" pitchFamily="18" charset="0"/>
              </a:rPr>
              <a:t>In spreadsheets, formulas process data automatically.</a:t>
            </a:r>
          </a:p>
          <a:p>
            <a:pPr marL="0" indent="0">
              <a:buNone/>
            </a:pPr>
            <a:r>
              <a:rPr lang="en-US" sz="2000" dirty="0">
                <a:latin typeface="Times New Roman" panose="02020603050405020304" pitchFamily="18" charset="0"/>
                <a:cs typeface="Times New Roman" panose="02020603050405020304" pitchFamily="18" charset="0"/>
              </a:rPr>
              <a:t>It takes data from the specified area of the spreadsheet as input then processes that data, and then displays the output into the new area of the spreadsheet according to where the formula is written. In Excel, we can use formulas simply by typing “=Formula Name(Arguments)” to use predefined Excel formulas.</a:t>
            </a:r>
          </a:p>
          <a:p>
            <a:pPr marL="0" indent="0" fontAlgn="base">
              <a:buNone/>
            </a:pPr>
            <a:r>
              <a:rPr lang="en-US" sz="2000" dirty="0">
                <a:latin typeface="Times New Roman" panose="02020603050405020304" pitchFamily="18" charset="0"/>
                <a:cs typeface="Times New Roman" panose="02020603050405020304" pitchFamily="18" charset="0"/>
              </a:rPr>
              <a:t> Some of the commonly used formulas are:</a:t>
            </a:r>
          </a:p>
          <a:p>
            <a:pPr fontAlgn="base">
              <a:lnSpc>
                <a:spcPct val="150000"/>
              </a:lnSpc>
            </a:pPr>
            <a:r>
              <a:rPr lang="en-US" sz="2000" dirty="0">
                <a:latin typeface="Times New Roman" panose="02020603050405020304" pitchFamily="18" charset="0"/>
                <a:cs typeface="Times New Roman" panose="02020603050405020304" pitchFamily="18" charset="0"/>
              </a:rPr>
              <a:t>=SUM(Arg1: Arg2): It is used to find the sum of all the numeric data specified in the given range of numbers.</a:t>
            </a:r>
          </a:p>
          <a:p>
            <a:pPr fontAlgn="base"/>
            <a:r>
              <a:rPr lang="en-US" sz="2000" dirty="0">
                <a:latin typeface="Times New Roman" panose="02020603050405020304" pitchFamily="18" charset="0"/>
                <a:cs typeface="Times New Roman" panose="02020603050405020304" pitchFamily="18" charset="0"/>
              </a:rPr>
              <a:t>=COUNT(Arg1: Arg2):  It is used to count all the number of cells(it will count only number) specified in the given range of numbers.</a:t>
            </a:r>
          </a:p>
          <a:p>
            <a:pPr fontAlgn="base"/>
            <a:r>
              <a:rPr lang="en-US" sz="2000" dirty="0">
                <a:latin typeface="Times New Roman" panose="02020603050405020304" pitchFamily="18" charset="0"/>
                <a:cs typeface="Times New Roman" panose="02020603050405020304" pitchFamily="18" charset="0"/>
              </a:rPr>
              <a:t>=MAX(Arg1: Arg2): It is used to find the maximum number from the given range of numbers.</a:t>
            </a:r>
          </a:p>
          <a:p>
            <a:pPr fontAlgn="base"/>
            <a:r>
              <a:rPr lang="en-US" sz="2000" dirty="0">
                <a:latin typeface="Times New Roman" panose="02020603050405020304" pitchFamily="18" charset="0"/>
                <a:cs typeface="Times New Roman" panose="02020603050405020304" pitchFamily="18" charset="0"/>
              </a:rPr>
              <a:t>=MIN(Arg1: Arg2): It is used to find the minimum number from the given range of numbers.</a:t>
            </a:r>
          </a:p>
          <a:p>
            <a:pPr fontAlgn="base"/>
            <a:r>
              <a:rPr lang="en-US" sz="2000" dirty="0">
                <a:latin typeface="Times New Roman" panose="02020603050405020304" pitchFamily="18" charset="0"/>
                <a:cs typeface="Times New Roman" panose="02020603050405020304" pitchFamily="18" charset="0"/>
              </a:rPr>
              <a:t>=TODAY(): It is used to find today’s date.</a:t>
            </a:r>
          </a:p>
          <a:p>
            <a:pPr fontAlgn="base"/>
            <a:r>
              <a:rPr lang="en-US" sz="2000" dirty="0">
                <a:latin typeface="Times New Roman" panose="02020603050405020304" pitchFamily="18" charset="0"/>
                <a:cs typeface="Times New Roman" panose="02020603050405020304" pitchFamily="18" charset="0"/>
              </a:rPr>
              <a:t>=SQRT(Arg1): It is used to find the square root of the specified cell.</a:t>
            </a:r>
          </a:p>
          <a:p>
            <a:pPr marL="0" indent="0" fontAlgn="base">
              <a:buNone/>
            </a:pPr>
            <a:endParaRPr lang="en-US" sz="2000" dirty="0"/>
          </a:p>
          <a:p>
            <a:pPr marL="0" indent="0">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5147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A05790-D70E-3C22-6D40-AF3DCC1EB1E5}"/>
              </a:ext>
            </a:extLst>
          </p:cNvPr>
          <p:cNvSpPr>
            <a:spLocks noGrp="1"/>
          </p:cNvSpPr>
          <p:nvPr>
            <p:ph idx="1"/>
          </p:nvPr>
        </p:nvSpPr>
        <p:spPr>
          <a:xfrm>
            <a:off x="838199" y="251791"/>
            <a:ext cx="10691191" cy="6493565"/>
          </a:xfrm>
        </p:spPr>
        <p:txBody>
          <a:bodyPr>
            <a:normAutofit/>
          </a:bodyPr>
          <a:lstStyle/>
          <a:p>
            <a:pPr marL="0" indent="0">
              <a:buNone/>
            </a:pPr>
            <a:endParaRPr lang="en-US" sz="2600" b="1" i="0" dirty="0">
              <a:solidFill>
                <a:srgbClr val="273239"/>
              </a:solidFill>
              <a:effectLst/>
              <a:latin typeface="urw-din"/>
            </a:endParaRPr>
          </a:p>
          <a:p>
            <a:pPr marL="0" indent="0">
              <a:buNone/>
            </a:pPr>
            <a:endParaRPr lang="en-IN" dirty="0"/>
          </a:p>
        </p:txBody>
      </p:sp>
      <p:sp>
        <p:nvSpPr>
          <p:cNvPr id="4" name="TextBox 3">
            <a:extLst>
              <a:ext uri="{FF2B5EF4-FFF2-40B4-BE49-F238E27FC236}">
                <a16:creationId xmlns:a16="http://schemas.microsoft.com/office/drawing/2014/main" id="{1B2712C5-3B90-6CBC-C8FF-8FF8E4E247A1}"/>
              </a:ext>
            </a:extLst>
          </p:cNvPr>
          <p:cNvSpPr txBox="1"/>
          <p:nvPr/>
        </p:nvSpPr>
        <p:spPr>
          <a:xfrm>
            <a:off x="2027857" y="624607"/>
            <a:ext cx="9143999" cy="7478970"/>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For example, you can use the formula to find the average of the integers in column C from row 2 to row 7:</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=AVERAGE((D2:D7)</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IN" sz="2000" dirty="0">
              <a:latin typeface="Times New Roman" panose="02020603050405020304" pitchFamily="18" charset="0"/>
              <a:cs typeface="Times New Roman" panose="02020603050405020304" pitchFamily="18" charset="0"/>
            </a:endParaRPr>
          </a:p>
        </p:txBody>
      </p:sp>
      <p:pic>
        <p:nvPicPr>
          <p:cNvPr id="2054" name="Picture 6" descr="https://media.geeksforgeeks.org/wp-content/uploads/20210908105438/aver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5560" y="2390753"/>
            <a:ext cx="7602840" cy="398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0939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BD8745-8A63-6EC3-05AE-C5066953C2E5}"/>
              </a:ext>
            </a:extLst>
          </p:cNvPr>
          <p:cNvSpPr>
            <a:spLocks noGrp="1"/>
          </p:cNvSpPr>
          <p:nvPr>
            <p:ph idx="1"/>
          </p:nvPr>
        </p:nvSpPr>
        <p:spPr>
          <a:xfrm>
            <a:off x="662609" y="397565"/>
            <a:ext cx="10691191" cy="6255026"/>
          </a:xfrm>
        </p:spPr>
        <p:txBody>
          <a:bodyPr>
            <a:normAutofit/>
          </a:bodyPr>
          <a:lstStyle/>
          <a:p>
            <a:pPr marL="0" indent="0">
              <a:buNone/>
            </a:pPr>
            <a:r>
              <a:rPr lang="en-US" b="1" dirty="0"/>
              <a:t>3. Function: </a:t>
            </a:r>
          </a:p>
          <a:p>
            <a:pPr marL="0" indent="0">
              <a:lnSpc>
                <a:spcPct val="150000"/>
              </a:lnSpc>
              <a:buNone/>
            </a:pPr>
            <a:r>
              <a:rPr lang="en-US" sz="2000" dirty="0">
                <a:latin typeface="Times New Roman" panose="02020603050405020304" pitchFamily="18" charset="0"/>
                <a:cs typeface="Times New Roman" panose="02020603050405020304" pitchFamily="18" charset="0"/>
              </a:rPr>
              <a:t>	In spreadsheets, the function uses a specified formula on the input and generates output. Or in other words, functions are created to perform complicated math problems in spreadsheets without using actual formulas. For example, you want to find the total of the numeric data present in the column then use the SUM function instead of adding all the values present in the column. </a:t>
            </a:r>
          </a:p>
          <a:p>
            <a:pPr marL="0" indent="0">
              <a:lnSpc>
                <a:spcPct val="150000"/>
              </a:lnSpc>
              <a:buNone/>
            </a:pPr>
            <a:r>
              <a:rPr lang="en-US" sz="2000" b="1" dirty="0"/>
              <a:t>4. Text Manipulation:</a:t>
            </a:r>
            <a:r>
              <a:rPr lang="en-US" sz="2000" dirty="0"/>
              <a:t> The spreadsheet provides various types of commands to manipulate the data present in it. </a:t>
            </a:r>
          </a:p>
          <a:p>
            <a:pPr marL="0" indent="0">
              <a:lnSpc>
                <a:spcPct val="150000"/>
              </a:lnSpc>
              <a:buNone/>
            </a:pPr>
            <a:r>
              <a:rPr lang="en-US" sz="2000" b="1" dirty="0"/>
              <a:t>5. Pivot Tables:</a:t>
            </a:r>
            <a:r>
              <a:rPr lang="en-US" sz="2000" dirty="0"/>
              <a:t> It is the most commonly used feature of the spreadsheet. Using this table users can organize, group, total, or sort data using the toolbar. Or in other words, pivot tables are used to summarize lots of data. It converts tons of data into a few rows and columns.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9351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28D7E7-CD26-1304-5BC9-1207214AF1F9}"/>
              </a:ext>
            </a:extLst>
          </p:cNvPr>
          <p:cNvSpPr>
            <a:spLocks noGrp="1"/>
          </p:cNvSpPr>
          <p:nvPr>
            <p:ph idx="1"/>
          </p:nvPr>
        </p:nvSpPr>
        <p:spPr>
          <a:xfrm>
            <a:off x="525247" y="766318"/>
            <a:ext cx="10828553" cy="13408932"/>
          </a:xfrm>
        </p:spPr>
        <p:txBody>
          <a:bodyPr/>
          <a:lstStyle/>
          <a:p>
            <a:pPr marL="0" indent="0" algn="just">
              <a:buNone/>
            </a:pPr>
            <a:r>
              <a:rPr lang="en-US" b="1" i="0" dirty="0">
                <a:solidFill>
                  <a:srgbClr val="333333"/>
                </a:solidFill>
                <a:effectLst/>
                <a:latin typeface="inter-bold"/>
              </a:rPr>
              <a:t>4. Column Header</a:t>
            </a:r>
            <a:endParaRPr lang="en-US" b="0" i="0" dirty="0">
              <a:solidFill>
                <a:srgbClr val="333333"/>
              </a:solidFill>
              <a:effectLst/>
              <a:latin typeface="inter-regular"/>
            </a:endParaRPr>
          </a:p>
          <a:p>
            <a:pPr algn="just"/>
            <a:r>
              <a:rPr lang="en-US" b="0" i="0" dirty="0">
                <a:solidFill>
                  <a:srgbClr val="333333"/>
                </a:solidFill>
                <a:effectLst/>
                <a:latin typeface="inter-regular"/>
              </a:rPr>
              <a:t>As you can see, each column has its own heading with alphabet characters representing each column separately.</a:t>
            </a:r>
          </a:p>
          <a:p>
            <a:pPr marL="0" indent="0" algn="just">
              <a:buNone/>
            </a:pPr>
            <a:endParaRPr lang="en-US" b="0" i="0" dirty="0">
              <a:solidFill>
                <a:srgbClr val="333333"/>
              </a:solidFill>
              <a:effectLst/>
              <a:latin typeface="inter-regular"/>
            </a:endParaRPr>
          </a:p>
          <a:p>
            <a:endParaRPr lang="en-IN" dirty="0"/>
          </a:p>
        </p:txBody>
      </p:sp>
      <p:pic>
        <p:nvPicPr>
          <p:cNvPr id="5122" name="Picture 2" descr="How to Make an Excel Sheet">
            <a:extLst>
              <a:ext uri="{FF2B5EF4-FFF2-40B4-BE49-F238E27FC236}">
                <a16:creationId xmlns:a16="http://schemas.microsoft.com/office/drawing/2014/main" id="{9041A0D5-2785-7F75-807E-E86F36FACE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427" y="2957591"/>
            <a:ext cx="6342078" cy="3032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6640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1FF315-F303-ACE2-10C8-6CCD382D0D13}"/>
              </a:ext>
            </a:extLst>
          </p:cNvPr>
          <p:cNvSpPr>
            <a:spLocks noGrp="1"/>
          </p:cNvSpPr>
          <p:nvPr>
            <p:ph idx="1"/>
          </p:nvPr>
        </p:nvSpPr>
        <p:spPr>
          <a:xfrm>
            <a:off x="838200" y="914400"/>
            <a:ext cx="10515600" cy="5262563"/>
          </a:xfrm>
        </p:spPr>
        <p:txBody>
          <a:bodyPr/>
          <a:lstStyle/>
          <a:p>
            <a:pPr marL="0" indent="0" algn="just">
              <a:buNone/>
            </a:pPr>
            <a:r>
              <a:rPr lang="en-US" b="1" i="0" dirty="0">
                <a:solidFill>
                  <a:srgbClr val="333333"/>
                </a:solidFill>
                <a:effectLst/>
                <a:latin typeface="inter-bold"/>
              </a:rPr>
              <a:t>5. Row Header</a:t>
            </a:r>
            <a:endParaRPr lang="en-US" b="0" i="0" dirty="0">
              <a:solidFill>
                <a:srgbClr val="333333"/>
              </a:solidFill>
              <a:effectLst/>
              <a:latin typeface="inter-regular"/>
            </a:endParaRPr>
          </a:p>
          <a:p>
            <a:pPr algn="just"/>
            <a:r>
              <a:rPr lang="en-US" b="0" i="0" dirty="0">
                <a:solidFill>
                  <a:srgbClr val="333333"/>
                </a:solidFill>
                <a:effectLst/>
                <a:latin typeface="inter-regular"/>
              </a:rPr>
              <a:t>Alphabets represent column headers, and similarly, row headers are represented by numbers starting from 1. In recent versions of Excel, we have more than 1 million rows.</a:t>
            </a:r>
          </a:p>
          <a:p>
            <a:pPr algn="just"/>
            <a:endParaRPr lang="en-US" dirty="0">
              <a:solidFill>
                <a:srgbClr val="333333"/>
              </a:solidFill>
              <a:latin typeface="inter-regular"/>
            </a:endParaRPr>
          </a:p>
          <a:p>
            <a:pPr marL="0" indent="0" algn="just">
              <a:buNone/>
            </a:pPr>
            <a:endParaRPr lang="en-US" b="0" i="0" dirty="0">
              <a:solidFill>
                <a:srgbClr val="333333"/>
              </a:solidFill>
              <a:effectLst/>
              <a:latin typeface="inter-regular"/>
            </a:endParaRPr>
          </a:p>
          <a:p>
            <a:pPr marL="0" indent="0">
              <a:buNone/>
            </a:pPr>
            <a:r>
              <a:rPr lang="en-IN" dirty="0"/>
              <a:t>  </a:t>
            </a:r>
          </a:p>
        </p:txBody>
      </p:sp>
      <p:pic>
        <p:nvPicPr>
          <p:cNvPr id="6150" name="Picture 6">
            <a:extLst>
              <a:ext uri="{FF2B5EF4-FFF2-40B4-BE49-F238E27FC236}">
                <a16:creationId xmlns:a16="http://schemas.microsoft.com/office/drawing/2014/main" id="{CC3E8558-3479-A803-C84F-E95EB32DEA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8876" y="3179428"/>
            <a:ext cx="3263317" cy="28270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4838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994</Words>
  <Application>Microsoft Office PowerPoint</Application>
  <PresentationFormat>Widescreen</PresentationFormat>
  <Paragraphs>81</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inter-bold</vt:lpstr>
      <vt:lpstr>inter-regular</vt:lpstr>
      <vt:lpstr>Segoe UI Light</vt:lpstr>
      <vt:lpstr>Times New Roman</vt:lpstr>
      <vt:lpstr>urw-din</vt:lpstr>
      <vt:lpstr>Office Theme</vt:lpstr>
      <vt:lpstr>Fundamentals of Information Technology</vt:lpstr>
      <vt:lpstr>Spreadsheets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Information Technology</dc:title>
  <dc:creator>Administrator</dc:creator>
  <cp:lastModifiedBy>Administrator</cp:lastModifiedBy>
  <cp:revision>162</cp:revision>
  <dcterms:created xsi:type="dcterms:W3CDTF">2023-01-05T06:04:46Z</dcterms:created>
  <dcterms:modified xsi:type="dcterms:W3CDTF">2023-01-23T06:57:54Z</dcterms:modified>
</cp:coreProperties>
</file>